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83" r:id="rId1"/>
  </p:sldMasterIdLst>
  <p:sldIdLst>
    <p:sldId id="256" r:id="rId2"/>
    <p:sldId id="259" r:id="rId3"/>
    <p:sldId id="266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1473"/>
  </p:normalViewPr>
  <p:slideViewPr>
    <p:cSldViewPr snapToGrid="0">
      <p:cViewPr varScale="1">
        <p:scale>
          <a:sx n="101" d="100"/>
          <a:sy n="101" d="100"/>
        </p:scale>
        <p:origin x="66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689-B28D-4D3C-8B05-9ABB967E2A3E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764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689-B28D-4D3C-8B05-9ABB967E2A3E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233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689-B28D-4D3C-8B05-9ABB967E2A3E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308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689-B28D-4D3C-8B05-9ABB967E2A3E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5471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689-B28D-4D3C-8B05-9ABB967E2A3E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01061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689-B28D-4D3C-8B05-9ABB967E2A3E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721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689-B28D-4D3C-8B05-9ABB967E2A3E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3356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4/9/26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92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4/9/26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4/9/26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98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4689-B28D-4D3C-8B05-9ABB967E2A3E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3340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D1C4689-B28D-4D3C-8B05-9ABB967E2A3E}" type="datetime1">
              <a:rPr lang="en-US" smtClean="0"/>
              <a:t>4/9/26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91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2D8D-2446-44CA-9DF0-29B15E835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2761" y="3428998"/>
            <a:ext cx="6371304" cy="2268559"/>
          </a:xfrm>
        </p:spPr>
        <p:txBody>
          <a:bodyPr anchor="t">
            <a:normAutofit/>
          </a:bodyPr>
          <a:lstStyle/>
          <a:p>
            <a:r>
              <a:rPr lang="en-US" dirty="0"/>
              <a:t>ASSESSMENT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020FB-6F15-C2D0-8F34-1E9298EB6C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 Psychology of Difference in Society 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PSYC-1504</a:t>
            </a:r>
          </a:p>
        </p:txBody>
      </p:sp>
      <p:pic>
        <p:nvPicPr>
          <p:cNvPr id="10" name="Audio 9">
            <a:extLst>
              <a:ext uri="{FF2B5EF4-FFF2-40B4-BE49-F238E27FC236}">
                <a16:creationId xmlns:a16="http://schemas.microsoft.com/office/drawing/2014/main" id="{B773E652-66A6-A447-6747-97D642333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918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0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77"/>
    </mc:Choice>
    <mc:Fallback xmlns="">
      <p:transition spd="slow" advTm="11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76A16-65CC-F6A2-82CB-335740A20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FF8364-09C6-259C-EA90-AE7B2CD5F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E8755C-56E9-FBAE-E311-580A1A63B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23C7EFB-9B14-D46F-AD09-B2CD5C4B6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D836A4DA-EA0A-8D65-7658-4FD9F7229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FA8684-29C4-7C01-4066-201BE903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E766314-C874-52E7-052D-8CD553054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653F85D-BEF5-5972-C7A5-8CDC3A988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ACD076-19B8-AB31-65F9-09E2512C3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988781A-44C7-8357-BCF5-9E4423031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BED2B-4292-04AD-87C7-30AB05F0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 Class Divided Worksheet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32435-7367-D0F8-74EE-A52F4A12F01C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Criterion 7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Scoring Criterion: Appropriately addresses all components of the assessment prompt, using the assessment description to structure the text.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Distinguished: Appropriately addresses all components of the assessment prompt and uses the prompt to guide organization. Additionally, shares information relevant to all assessment components at a level that communicates clear meaning.</a:t>
            </a:r>
            <a:br>
              <a:rPr lang="en-US" dirty="0"/>
            </a:b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53D46E71-7F91-F936-63D2-9918DF414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52"/>
    </mc:Choice>
    <mc:Fallback xmlns="">
      <p:transition spd="slow" advTm="30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0A7D72-259E-570B-D4AF-99BEAD720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46CCF-8569-3B09-9094-38D5FA1ED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839F2A-68F2-613B-6C3D-56552D6C5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213F848-7510-792D-FF19-3A36FC8BB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B9087C0F-B5AA-7603-9079-2C5BF2C11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2BA8D4-7CB9-AE78-7AA2-D42E3B4FE1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1C5C608-2771-9FD4-5D8F-02D8E6460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E006D8A-C4BE-4CFA-C678-2DD9D57AA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75A0422-2928-0883-2FB1-65D857E42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D952D40-E1FE-F02D-C58C-4AFE870C4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38A71-9187-BEC3-8AAD-D2ADFA670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 Class Divided Worksheet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A6E7D-5C58-8D95-4E97-25E6EDBC7A8F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Submit A Class Divided Worksheet for Review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Make modifications as needed to demonstrate needed levels of competency. </a:t>
            </a:r>
            <a:br>
              <a:rPr lang="en-US" dirty="0"/>
            </a:b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6F4E3D5A-2B63-EB5B-6B9A-D899D6070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14"/>
    </mc:Choice>
    <mc:Fallback xmlns="">
      <p:transition spd="slow" advTm="20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587DF2-F1EC-005D-9B9E-68E46496B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2765CA-D17E-D4F0-D1E4-CB93AC140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88FB-2B4E-B053-F042-ED2DEB1BB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1C7759-19A1-A605-CF62-64FA0F8BD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C66F9499-2DE2-C56D-BE2B-B7B5E68B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EBADE23-BEB9-7D48-E353-D9DBE084C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FB49991-24C2-69FF-65E0-3D639ED9F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63C188C-419C-1C9A-480B-DAA5F852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814821F-E038-B3F7-070E-42BC848D1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3040319-C0FF-742D-9C2F-94974D3CA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25DE75-5148-AAF9-9B01-684B1953C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Important Reminders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DCA0-232E-13D3-6BB8-3820D4EE4BF0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Strive to earn Distinguished or Proficient for each criterion.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 are highly encouraged to successfully complete Assessment 1 before you begin on Assessment 2.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Work will be reviewed and returned to you in two business days. </a:t>
            </a:r>
            <a:br>
              <a:rPr lang="en-US" dirty="0"/>
            </a:b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D95DC4EE-491B-8F5D-6E9A-2E33B2E318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736"/>
    </mc:Choice>
    <mc:Fallback xmlns="">
      <p:transition spd="slow" advTm="807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C654D6-9E83-F501-637F-A9324EBCB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520A795-A337-63F6-4E85-ED0C13E2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0AC618-8081-8726-5C60-46B5A6987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1D20C8-4A64-943A-131F-DA4A3C515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AD212CFC-8876-564F-F7AB-4B945FABC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178BAC7-3B57-632B-52A5-555FDAF81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BB5C3C0-1CF4-F60C-21AC-FFC65BB79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880A140-EFD0-4674-2BB3-A94A5F4A0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BAF17C0-874B-A7A7-D2BE-795ABEE8E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F506EE5-4A51-BA6A-2ABA-41D8245CF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FA97FB-52C3-342F-725D-41C9ADCD5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Important Reminders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62AF2-1CF1-2CAD-3A3C-CA2F6703146F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2052116"/>
            <a:ext cx="9232996" cy="399782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 descr="A grid of days of the week&#10;&#10;AI-generated content may be incorrect.">
            <a:extLst>
              <a:ext uri="{FF2B5EF4-FFF2-40B4-BE49-F238E27FC236}">
                <a16:creationId xmlns:a16="http://schemas.microsoft.com/office/drawing/2014/main" id="{73539A9D-13B4-2623-FACD-15F786CA45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39" y="2156659"/>
            <a:ext cx="7772400" cy="3553477"/>
          </a:xfrm>
          <a:prstGeom prst="rect">
            <a:avLst/>
          </a:prstGeom>
        </p:spPr>
      </p:pic>
      <p:pic>
        <p:nvPicPr>
          <p:cNvPr id="7" name="Audio 6">
            <a:extLst>
              <a:ext uri="{FF2B5EF4-FFF2-40B4-BE49-F238E27FC236}">
                <a16:creationId xmlns:a16="http://schemas.microsoft.com/office/drawing/2014/main" id="{53906DF3-8137-0722-7C9B-7AE0FE5FB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49"/>
    </mc:Choice>
    <mc:Fallback xmlns="">
      <p:transition spd="slow" advTm="29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C994BE-CE83-E106-C7AD-C36772311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DCA070-5B45-CD71-9CAE-803E5E0A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559B73-3B86-69EB-BEDC-6D1FC66BF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C468F5-5614-0AE3-AB40-8F5602625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5870A1C4-D8C7-CB1D-E38D-B43A57CCB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D162F00-86A9-C549-0C72-397D90280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947DEA5-6B4F-AB49-9CE1-D765670E1B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51FE78A-CCDE-D086-F173-33CE2656D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1AECB53-97AC-C449-9311-E70259EA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CDD0A6B-95D0-9A40-6FF2-6E8B78CBD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A54F7-DA19-384A-896C-EA2A966FC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7AD44-70A3-1868-C05F-DDF74A897D08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2052116"/>
            <a:ext cx="9232996" cy="3997828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Please do not hesitate to ask questions.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Good Luck!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1B3E7ECF-3672-B6E8-D612-22B0580D71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82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62"/>
    </mc:Choice>
    <mc:Fallback xmlns="">
      <p:transition spd="slow" advTm="139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4014ED-1D05-DE66-CEE2-9E2872CB5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3AEA15E-4B58-DC10-1893-05E1BE4C7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06A487-3A56-F2C3-971B-D8FD8C58DB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47B5CD1-7F2E-7908-71B0-77D0B2F8D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0D4F1D06-580A-656D-C6C5-276C0A4E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DE4F498-6C98-6D38-1D3E-34E5CC74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517CF84-21A7-0E69-0C56-86AF4E03E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84BBFC9-A118-E54C-6BE4-7B6A3A73C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A02FAE-0FB9-7E2C-0FE1-301D108CD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75AE53-69BF-5CF5-A0ED-0701503B0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3928F4-3E90-26C0-11B2-A4323B3CD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7"/>
            <a:ext cx="8381238" cy="633876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Assessment 1 -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7A63D-8F13-9712-6FFF-6140E9E8B297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1595072"/>
            <a:ext cx="6572814" cy="4454872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Understanding the Psychology of Diversity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000" dirty="0"/>
              <a:t>Chapters 1,2,5,8,9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Watch: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A Class Divided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Review: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Psychology and DEI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Language Bias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6" name="Audio 5">
            <a:extLst>
              <a:ext uri="{FF2B5EF4-FFF2-40B4-BE49-F238E27FC236}">
                <a16:creationId xmlns:a16="http://schemas.microsoft.com/office/drawing/2014/main" id="{6BC16629-E0EB-8D75-BFA9-5457DD49B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22"/>
    </mc:Choice>
    <mc:Fallback xmlns="">
      <p:transition spd="slow" advTm="58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EA6627-2CE6-0954-8A5D-723630200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F4FA5A-50C1-C28C-F441-B561BF4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6F61E0-B02B-106A-AF1C-2AABF7619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17F1B48-00B5-E0CE-5DA6-D6C992633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35378439-1671-D094-1366-A10564A36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EFC008A-7C51-BB11-E12C-9EBE323F4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9D5D760-DCC3-3414-7FDB-1D764D64B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879A893-D9E1-AA87-6D3C-56DC5185F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E1EC08-F275-2583-A461-E8CA7FF5D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B9D4898-FB4E-0351-B53D-E999D99EE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A051E6-7A4C-8BDE-A520-AD4A46FA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7"/>
            <a:ext cx="8381238" cy="633876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Assessment 1 -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792DF-CE31-8606-F310-F119E576F223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1595072"/>
            <a:ext cx="6572814" cy="445487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Review Writing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MEAL Plan Paragraph Organization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Evidence and APA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D85CB2F4-56EB-6014-4628-AB11594DF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10"/>
    </mc:Choice>
    <mc:Fallback xmlns="">
      <p:transition spd="slow" advTm="28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01900C-265D-4146-A578-477541E3D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1F8C064-2DC5-4758-B49C-76BFF6405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3F02E-37C3-4BB0-4471-3D2855C80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 Class Divided Worksheet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A0C42-CBD6-20CE-12F2-3FF1029E90BD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Part 1 Connecting Concepts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Scoring Criterion: Describe the effects of culture, ethnicity and diversity on the Human Experience. 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r>
              <a:rPr lang="en-US" dirty="0"/>
              <a:t>Distinguished: Describes the effects of culture, ethnicity, and diversity on the human experience in a paragraph with a main idea, evidence, and analysis.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921838BB-437B-DF22-426B-532DBADDD5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5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94"/>
    </mc:Choice>
    <mc:Fallback xmlns="">
      <p:transition spd="slow" advTm="87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6FB5E7-D8B6-05F0-7C2A-072D971136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15CB10-136C-633C-C178-6D65EDB6C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D548FA-DE57-889F-5B3B-D4FCBCB77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8627611-4007-5935-0993-68C5E3563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B9AFBE1E-25CD-6A5A-CCC3-24D6555F3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AC1465D-0F2F-4094-CB61-79E419526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FF7C961-4C92-061C-835E-0152CC045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E453EE-EA25-2C49-4685-9CE7D8695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3C130B-6AAC-DF08-A57C-F3C46EF99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50EF281-72E6-E857-0879-9FC52B27F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FCFDE7-69C7-AFE5-82B7-61E46029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 Class Divided Worksheet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1736E-A6A7-455D-4C49-E6CE18C75C6F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Part 2 Common Fallacies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Scoring Criterion: Describe the relationship between common fallacies in thinking and inaccurate conclusions. </a:t>
            </a:r>
          </a:p>
          <a:p>
            <a:pPr marL="457200" lvl="1" indent="0">
              <a:buNone/>
            </a:pPr>
            <a:r>
              <a:rPr lang="en-US" dirty="0"/>
              <a:t>Distinguished: Describe the relationship between common fallacies in thinking and inaccurate conclusions; example clearly relates to the fallacy.</a:t>
            </a:r>
            <a:endParaRPr lang="en-US" sz="2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19018BD4-54FB-ACA3-5D37-C72C96D5E2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28"/>
    </mc:Choice>
    <mc:Fallback xmlns="">
      <p:transition spd="slow" advTm="28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49E26F-B98F-690D-C638-6C20A4C1A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FCF34A8-0B53-B897-6A3E-FCC5DE65B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257924A-7C2D-A2E0-086B-6D74A8FCC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677209A-A8FA-EEED-6ABF-277199955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B2011CD8-7098-7D37-7508-670066A5E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822972E-4524-C396-EC28-2B71B6689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9E7DC0-B999-47FB-D95A-BD4B350AD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643CE46-89D8-4BD8-7800-76DFCF27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68B23AE-78E3-8506-35B3-D1C476A23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B46564-9F7A-A0D2-BD5E-03DB629E5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8C63B7-61A1-D541-D1BA-D76571C0F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 Class Divided Worksheet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4FA92-1033-9EA2-C8AE-629058B51369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Part 3 Communication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Scoring Criterion: Describe the relationship between culture, value, bias, and misunderstandings in communication.</a:t>
            </a:r>
          </a:p>
          <a:p>
            <a:r>
              <a:rPr lang="en-US" dirty="0"/>
              <a:t>Distinguished: Describe the relationship between culture, value, bias and misunderstandings in communication using clearly relevant examples.</a:t>
            </a:r>
          </a:p>
          <a:p>
            <a:br>
              <a:rPr lang="en-US" dirty="0"/>
            </a:b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187D6368-5345-D9E5-C742-BFFBBA64FA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82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26"/>
    </mc:Choice>
    <mc:Fallback xmlns="">
      <p:transition spd="slow" advTm="30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258664-5444-B31E-8094-FB94740B8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416DF4F-4CF3-840A-791B-4381100B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FAF1F5-EAD4-9D87-0A0D-529630F6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74778C-2969-92A1-AB40-CE34DA2C6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0A6C64B4-9038-ACE2-E41A-2BF056235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1081F41-8B6E-5310-A26D-6B26932940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89031F2-DFCA-53A2-EAC6-E98BF98EE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591654-9CD6-345E-113F-BA0A4F16F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743CEE3-AC03-E4F5-165B-061BEAFC4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162E699-BEB9-320D-50FE-C9C6CE068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5ADC8-E720-7E9A-6D62-810C1F8F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 Class Divided Worksheet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8BAB1-7AD9-4AC4-AC60-CDD68D8BD6ED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Part 4 Self Reflection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Scoring Criterion: Describe the potential for prejudice and discrimination in oneself and others.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Distinguished: Describe the potential for prejudice and discrimination in oneself and others using clearly relevant examples.</a:t>
            </a:r>
            <a:br>
              <a:rPr lang="en-US" dirty="0"/>
            </a:b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5E3D08E6-CAE2-FF58-C6CC-521E398BCB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98"/>
    </mc:Choice>
    <mc:Fallback xmlns="">
      <p:transition spd="slow" advTm="32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D3DAB0-02D2-6706-397C-2E43FC50B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AEC29-68A3-4088-24B4-C7482CAC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5A0ADA-E4A4-FB07-8BC5-F567EF6DE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29B2DD-A609-D56D-516F-E15DD1342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6F851F6F-A967-3BB5-AE25-DC9CFDEBD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7BB56D-76BE-27DF-F33C-BED4C3197D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BC666D2-ADD3-AF5A-E3F2-E093C851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C8155A7-7F0D-7AA0-4E73-735182B8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04C05C-2470-46B7-D57C-2EF9015BB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D97986-2E58-EB9E-F242-B2A4C2DCE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BB0C0B-B730-17E9-ABB9-B161FA94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 Class Divided Worksheet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B4226-3276-9ADA-D43C-87A6BEBB367D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Part 5 Looking to Careers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Scoring Criterion: Describe the importance of working effectively in diverse work environments.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 </a:t>
            </a:r>
            <a:r>
              <a:rPr lang="en-US" dirty="0"/>
              <a:t>Distinguished: Describe the importance of working effectively in diverse work environments using clearly relevant examples.</a:t>
            </a:r>
            <a:br>
              <a:rPr lang="en-US" dirty="0"/>
            </a:b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94386D94-D7C5-0F40-D2F3-1A436F4108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73"/>
    </mc:Choice>
    <mc:Fallback xmlns="">
      <p:transition spd="slow" advTm="459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C9198D-7A66-EE2C-5792-5CA36925E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B12575-D727-2345-4381-5B56BCC56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6C528F-C578-DEF9-892B-66FEB9ECE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9DB51D1-E397-374A-F430-18B105A42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23" name="Freeform: Shape 13">
            <a:extLst>
              <a:ext uri="{FF2B5EF4-FFF2-40B4-BE49-F238E27FC236}">
                <a16:creationId xmlns:a16="http://schemas.microsoft.com/office/drawing/2014/main" id="{BACF08E8-1318-08C0-40E0-6504ED73C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D10A6A-1D05-BDBA-50CC-6D320B5D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9B51076-1476-EF2D-DDB7-3F10BFE40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tx2">
              <a:lumMod val="1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DA23653-59D5-B238-E155-D83399FDD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3542" y="0"/>
            <a:ext cx="7875912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15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42815A5-6D83-613D-3554-F6BF855EB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21BD55F-81FF-854D-9F53-F7D0289F3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421698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E6808-69C1-0B9C-DCA9-AD3D52051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01" y="808056"/>
            <a:ext cx="8381238" cy="1077229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A Class Divided Worksheet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7DE4F-6758-91A0-9A63-C483A4520F8D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2256639" y="2052116"/>
            <a:ext cx="6572814" cy="3997828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Criterion 6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Scoring Criterion: Attempt APA style citations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Distinguished: Uses the correct APA style citations </a:t>
            </a:r>
            <a:br>
              <a:rPr lang="en-US" dirty="0"/>
            </a:b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Audio 4">
            <a:extLst>
              <a:ext uri="{FF2B5EF4-FFF2-40B4-BE49-F238E27FC236}">
                <a16:creationId xmlns:a16="http://schemas.microsoft.com/office/drawing/2014/main" id="{A0104FF0-6A73-A7C1-72B4-468626634C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3"/>
    </mc:Choice>
    <mc:Fallback xmlns="">
      <p:transition spd="slow" advTm="11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83</TotalTime>
  <Words>439</Words>
  <Application>Microsoft Macintosh PowerPoint</Application>
  <PresentationFormat>Widescreen</PresentationFormat>
  <Paragraphs>59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MS Shell Dlg 2</vt:lpstr>
      <vt:lpstr>Wingdings</vt:lpstr>
      <vt:lpstr>Wingdings 3</vt:lpstr>
      <vt:lpstr>Madison</vt:lpstr>
      <vt:lpstr>ASSESSMENT 1</vt:lpstr>
      <vt:lpstr>Assessment 1 - Resources </vt:lpstr>
      <vt:lpstr>Assessment 1 - Resources </vt:lpstr>
      <vt:lpstr>A Class Divided Worksheet  </vt:lpstr>
      <vt:lpstr>A Class Divided Worksheet  </vt:lpstr>
      <vt:lpstr>A Class Divided Worksheet  </vt:lpstr>
      <vt:lpstr>A Class Divided Worksheet  </vt:lpstr>
      <vt:lpstr>A Class Divided Worksheet  </vt:lpstr>
      <vt:lpstr>A Class Divided Worksheet  </vt:lpstr>
      <vt:lpstr>A Class Divided Worksheet  </vt:lpstr>
      <vt:lpstr>A Class Divided Worksheet  </vt:lpstr>
      <vt:lpstr>Important Reminders  </vt:lpstr>
      <vt:lpstr>Important Reminders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Brenda Harms</dc:creator>
  <cp:lastModifiedBy>Brenda Harms</cp:lastModifiedBy>
  <cp:revision>5</cp:revision>
  <dcterms:created xsi:type="dcterms:W3CDTF">2026-04-09T03:19:26Z</dcterms:created>
  <dcterms:modified xsi:type="dcterms:W3CDTF">2026-04-09T11:25:04Z</dcterms:modified>
</cp:coreProperties>
</file>